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Source Code Pro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i2xeAAYSa3BQINpMHOid8r5d8P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SourceCodePro-bold.fntdata"/><Relationship Id="rId43" Type="http://schemas.openxmlformats.org/officeDocument/2006/relationships/font" Target="fonts/SourceCodePro-regular.fntdata"/><Relationship Id="rId46" Type="http://schemas.openxmlformats.org/officeDocument/2006/relationships/font" Target="fonts/SourceCodePro-boldItalic.fntdata"/><Relationship Id="rId45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-bold.fntdata"/><Relationship Id="rId47" Type="http://schemas.openxmlformats.org/officeDocument/2006/relationships/font" Target="fonts/Oswald-regular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442d7f0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82442d7f0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2442d7f0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82442d7f0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442d7f0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82442d7f0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2442d7f06_1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82442d7f06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2442d7f06_14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82442d7f06_1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2442d7f06_14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82442d7f06_1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241b621b7_3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8241b621b7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bf5068cb9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8bf5068c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241b621b7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8241b621b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241b621b7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8241b621b7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41b621b7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8241b621b7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41b621b7_3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8241b621b7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241b621b7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8241b621b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241b621b7_3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8241b621b7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241b621b7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8241b621b7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2442d7f06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82442d7f0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bf5068cb9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8bf5068c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Hari will be added - Get picture from profile and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2442d7f06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82442d7f06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2442d7f0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82442d7f0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2442d7f0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82442d7f0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2442d7f06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82442d7f0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f5068cb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8bf5068c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bf5068cb9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8bf5068cb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Business Understanding Phase: Determine Business Objectives</a:t>
            </a:r>
            <a:endParaRPr b="1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Background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Business Objectives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Business Success Criteria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bf5068cb9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8bf5068cb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Business Understanding Phase: Assess Situation</a:t>
            </a:r>
            <a:endParaRPr b="1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Resources Inventory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Requirements Assumptions, Constraints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Terminology: CDC website describes terminology (they posted our data in data.gov)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Risks &amp; Contingencies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Costs &amp; Benefits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bf5068cb9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8bf5068cb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April to work - done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Data Understanding:</a:t>
            </a:r>
            <a:endParaRPr b="1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Collect: Data.gov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Describe: CDC website describes method used, we can talk about age/crude based sampling, refer to “Sampling Concepts” slide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Explore (Classification: since we have labelled data, Methods could be used Decision trees and Bayesian classifiers)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Verify Data Quality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bf5068cb9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8bf5068cb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April to work - done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Data Understanding:</a:t>
            </a:r>
            <a:endParaRPr b="1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Collect: Data.gov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Describe: CDC website describes method used, we can talk about age/crude based sampling, refer to “Sampling Concepts” slide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Explore (Classification: since we have labelled data, Methods could be used Decision trees and Bayesian classifiers)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Verify Data Quality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1" name="Google Shape;11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" name="Google Shape;12;p3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42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8" name="Google Shape;48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4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42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4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4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4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4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9" name="Google Shape;59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7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7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" name="Google Shape;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8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38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" name="Google Shape;23;p3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40"/>
          <p:cNvCxnSpPr/>
          <p:nvPr/>
        </p:nvCxnSpPr>
        <p:spPr>
          <a:xfrm>
            <a:off x="628650" y="735806"/>
            <a:ext cx="8186700" cy="0"/>
          </a:xfrm>
          <a:prstGeom prst="straightConnector1">
            <a:avLst/>
          </a:prstGeom>
          <a:noFill/>
          <a:ln cap="flat" cmpd="sng" w="15875">
            <a:solidFill>
              <a:srgbClr val="D01E2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40"/>
          <p:cNvSpPr txBox="1"/>
          <p:nvPr>
            <p:ph type="title"/>
          </p:nvPr>
        </p:nvSpPr>
        <p:spPr>
          <a:xfrm>
            <a:off x="457200" y="228600"/>
            <a:ext cx="8382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457200" y="1200150"/>
            <a:ext cx="83820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8300" lvl="1" marL="91440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−"/>
              <a:defRPr sz="2200"/>
            </a:lvl2pPr>
            <a:lvl3pPr indent="-355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/>
            </a:lvl3pPr>
            <a:lvl4pPr indent="-342900" lvl="3" marL="18288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/>
            </a:lvl4pPr>
            <a:lvl5pPr indent="-330200" lvl="4" marL="22860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42900" lvl="5" marL="2743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5" name="Google Shape;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youtu.be/4mnEmJtHLJ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0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cdc.gov/pcd/issues/2019/18_0625.htm" TargetMode="External"/><Relationship Id="rId10" Type="http://schemas.openxmlformats.org/officeDocument/2006/relationships/hyperlink" Target="https://health.mo.gov/data/documentation/crude-aarate.php" TargetMode="External"/><Relationship Id="rId13" Type="http://schemas.openxmlformats.org/officeDocument/2006/relationships/hyperlink" Target="https://www.vox.com/2014/8/20/6040435/als-ice-bucket-challenge-and-why-we-give-to-charity-donate" TargetMode="External"/><Relationship Id="rId12" Type="http://schemas.openxmlformats.org/officeDocument/2006/relationships/hyperlink" Target="https://www.cdc.gov/pcd/issues/2019/18_0625.htm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atalog.data.gov/dataset/500-cities-local-data-for-better-health-2016-release-3f265" TargetMode="External"/><Relationship Id="rId4" Type="http://schemas.openxmlformats.org/officeDocument/2006/relationships/hyperlink" Target="https://catalog.data.gov/dataset/500-cities-local-data-for-better-health-2016-release-3f265" TargetMode="External"/><Relationship Id="rId9" Type="http://schemas.openxmlformats.org/officeDocument/2006/relationships/hyperlink" Target="https://health.mo.gov/data/documentation/crude-aarate.php" TargetMode="External"/><Relationship Id="rId15" Type="http://schemas.openxmlformats.org/officeDocument/2006/relationships/hyperlink" Target="http://webco.alsa.org/site/PageServer/?pagename=CO_1_WhoGets.html#:~:text=Approximately%205%2C000%20people%20in%20the,ALS%20at%20any%20given%20time" TargetMode="External"/><Relationship Id="rId14" Type="http://schemas.openxmlformats.org/officeDocument/2006/relationships/hyperlink" Target="https://www.vox.com/2014/8/20/6040435/als-ice-bucket-challenge-and-why-we-give-to-charity-donate" TargetMode="External"/><Relationship Id="rId16" Type="http://schemas.openxmlformats.org/officeDocument/2006/relationships/hyperlink" Target="http://webco.alsa.org/site/PageServer/?pagename=CO_1_WhoGets.html#:~:text=Approximately%205%2C000%20people%20in%20the,ALS%20at%20any%20given%20time" TargetMode="External"/><Relationship Id="rId5" Type="http://schemas.openxmlformats.org/officeDocument/2006/relationships/hyperlink" Target="https://healthpayerintelligence.com/news/top-10-most-expensive-chronic-diseases-for-healthcare-payers" TargetMode="External"/><Relationship Id="rId6" Type="http://schemas.openxmlformats.org/officeDocument/2006/relationships/hyperlink" Target="https://healthpayerintelligence.com/news/top-10-most-expensive-chronic-diseases-for-healthcare-payers" TargetMode="External"/><Relationship Id="rId7" Type="http://schemas.openxmlformats.org/officeDocument/2006/relationships/hyperlink" Target="https://www.cdc.gov/500cities/programs-interventions.htm" TargetMode="External"/><Relationship Id="rId8" Type="http://schemas.openxmlformats.org/officeDocument/2006/relationships/hyperlink" Target="https://www.cdc.gov/500cities/programs-interventions.htm" TargetMode="External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cdc.gov/pcd/issues/2016/16_0088.htm#tables" TargetMode="External"/><Relationship Id="rId10" Type="http://schemas.openxmlformats.org/officeDocument/2006/relationships/hyperlink" Target="https://healthpayerintelligence.com/news/top-10-most-expensive-chronic-diseases-for-healthcare-payers" TargetMode="External"/><Relationship Id="rId13" Type="http://schemas.openxmlformats.org/officeDocument/2006/relationships/hyperlink" Target="https://www.nptrust.org/philanthropic-resources/charitable-giving-statistics/#:~:text=General%20Philanthropy,a%200.7%25%20increase%20from%202017.&amp;text=Corporate%20giving%20in%202018%20increased,a%205.4%25%20increase%20from%202017.&amp;text=Foundation%20giving%20in%202018%20increased,a%207.3%25%20increase%20from%202017" TargetMode="External"/><Relationship Id="rId12" Type="http://schemas.openxmlformats.org/officeDocument/2006/relationships/hyperlink" Target="https://www.cdc.gov/pcd/issues/2016/16_0088.htm#table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debt.org/medical/hospital-surgery-costs/" TargetMode="External"/><Relationship Id="rId4" Type="http://schemas.openxmlformats.org/officeDocument/2006/relationships/hyperlink" Target="https://www.debt.org/medical/hospital-surgery-costs/" TargetMode="External"/><Relationship Id="rId9" Type="http://schemas.openxmlformats.org/officeDocument/2006/relationships/hyperlink" Target="https://healthpayerintelligence.com/news/top-10-most-expensive-chronic-diseases-for-healthcare-payers" TargetMode="External"/><Relationship Id="rId14" Type="http://schemas.openxmlformats.org/officeDocument/2006/relationships/hyperlink" Target="https://www.nptrust.org/philanthropic-resources/charitable-giving-statistics/#:~:text=General%20Philanthropy,a%200.7%25%20increase%20from%202017.&amp;text=Corporate%20giving%20in%202018%20increased,a%205.4%25%20increase%20from%202017.&amp;text=Foundation%20giving%20in%202018%20increased,a%207.3%25%20increase%20from%202017" TargetMode="External"/><Relationship Id="rId5" Type="http://schemas.openxmlformats.org/officeDocument/2006/relationships/hyperlink" Target="https://www.cnbc.com/2020/02/13/one-third-of-american-workers-have-medical-debt-and-most-default.html" TargetMode="External"/><Relationship Id="rId6" Type="http://schemas.openxmlformats.org/officeDocument/2006/relationships/hyperlink" Target="https://www.cnbc.com/2020/02/13/one-third-of-american-workers-have-medical-debt-and-most-default.html" TargetMode="External"/><Relationship Id="rId7" Type="http://schemas.openxmlformats.org/officeDocument/2006/relationships/hyperlink" Target="https://www.commonwealthfund.org/publications/newsletter-article/survey-79-million-americans-have-problems-medical-bills-or-debt#:~:text=In%20fact%2C%2041%20percent%20of,medical%20bill%20or%20debt%20problems" TargetMode="External"/><Relationship Id="rId8" Type="http://schemas.openxmlformats.org/officeDocument/2006/relationships/hyperlink" Target="https://www.commonwealthfund.org/publications/newsletter-article/survey-79-million-americans-have-problems-medical-bills-or-debt#:~:text=In%20fact%2C%2041%20percent%20of,medical%20bill%20or%20debt%20problem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2442d7f06_1_51"/>
          <p:cNvSpPr txBox="1"/>
          <p:nvPr>
            <p:ph idx="1" type="body"/>
          </p:nvPr>
        </p:nvSpPr>
        <p:spPr>
          <a:xfrm>
            <a:off x="311700" y="1468825"/>
            <a:ext cx="4051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https://youtu.be/4mnEmJtHLJg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7" name="Google Shape;67;g82442d7f06_1_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Presentation Video - YouTube link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2442d7f06_1_4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Cleansing and Initial EDA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7F7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Cleansing</a:t>
            </a:r>
            <a:endParaRPr/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5317" y="3114825"/>
            <a:ext cx="3264207" cy="19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418075"/>
            <a:ext cx="8767824" cy="16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Exploration - Top 4 diseases &amp; their impact on society</a:t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25" y="953600"/>
            <a:ext cx="8950750" cy="41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2442d7f06_1_4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Exploration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194" name="Google Shape;194;p1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 for Defined Framed Problem Statement will require                                     Multiple Linear Regression Analysis, therefore, Jupyter Notebooks to be used.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Libraries:</a:t>
            </a:r>
            <a:endParaRPr/>
          </a:p>
        </p:txBody>
      </p:sp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825" y="2816625"/>
            <a:ext cx="3462574" cy="20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 txBox="1"/>
          <p:nvPr/>
        </p:nvSpPr>
        <p:spPr>
          <a:xfrm>
            <a:off x="3564556" y="3653231"/>
            <a:ext cx="5521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B1BC"/>
                </a:solidFill>
                <a:latin typeface="Calibri"/>
                <a:ea typeface="Calibri"/>
                <a:cs typeface="Calibri"/>
                <a:sym typeface="Calibri"/>
              </a:rPr>
              <a:t>Provided richer OLS outputs that were well documented and described than sklearn</a:t>
            </a:r>
            <a:endParaRPr b="0" i="0" sz="1200" u="none" cap="none" strike="noStrike">
              <a:solidFill>
                <a:srgbClr val="00B1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12"/>
          <p:cNvCxnSpPr>
            <a:endCxn id="196" idx="1"/>
          </p:cNvCxnSpPr>
          <p:nvPr/>
        </p:nvCxnSpPr>
        <p:spPr>
          <a:xfrm>
            <a:off x="2966656" y="3843731"/>
            <a:ext cx="597900" cy="0"/>
          </a:xfrm>
          <a:prstGeom prst="straightConnector1">
            <a:avLst/>
          </a:prstGeom>
          <a:noFill/>
          <a:ln cap="flat" cmpd="sng" w="28575">
            <a:solidFill>
              <a:srgbClr val="00B1BC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2442d7f06_14_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03" name="Google Shape;203;g82442d7f06_14_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Filters at the top of each code block to ease data navigation and exploration.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Ex 1.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 2.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4" name="Google Shape;204;g82442d7f06_1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075" y="2073475"/>
            <a:ext cx="6674026" cy="6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82442d7f06_14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025" y="2928225"/>
            <a:ext cx="6652125" cy="182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g82442d7f06_14_5"/>
          <p:cNvCxnSpPr/>
          <p:nvPr/>
        </p:nvCxnSpPr>
        <p:spPr>
          <a:xfrm>
            <a:off x="4198900" y="3517200"/>
            <a:ext cx="0" cy="252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7" name="Google Shape;207;g82442d7f06_14_5"/>
          <p:cNvCxnSpPr/>
          <p:nvPr/>
        </p:nvCxnSpPr>
        <p:spPr>
          <a:xfrm flipH="1" rot="10800000">
            <a:off x="952500" y="3388300"/>
            <a:ext cx="5403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g82442d7f06_14_5"/>
          <p:cNvCxnSpPr/>
          <p:nvPr/>
        </p:nvCxnSpPr>
        <p:spPr>
          <a:xfrm>
            <a:off x="4853975" y="4303150"/>
            <a:ext cx="904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2442d7f06_14_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14" name="Google Shape;214;g82442d7f06_14_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Smart plots that highlight data potential and key information.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500">
                <a:solidFill>
                  <a:srgbClr val="00B1BC"/>
                </a:solidFill>
              </a:rPr>
            </a:br>
            <a:r>
              <a:rPr lang="en">
                <a:solidFill>
                  <a:srgbClr val="00B1BC"/>
                </a:solidFill>
              </a:rPr>
              <a:t>Used  				          </a:t>
            </a:r>
            <a:r>
              <a:rPr lang="en">
                <a:solidFill>
                  <a:schemeClr val="dk1"/>
                </a:solidFill>
              </a:rPr>
              <a:t>Dropped after exploration</a:t>
            </a:r>
            <a:r>
              <a:rPr lang="en">
                <a:solidFill>
                  <a:srgbClr val="00B1BC"/>
                </a:solidFill>
              </a:rPr>
              <a:t>	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5" name="Google Shape;215;g82442d7f06_14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519075"/>
            <a:ext cx="2067449" cy="262442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82442d7f06_14_17"/>
          <p:cNvSpPr/>
          <p:nvPr/>
        </p:nvSpPr>
        <p:spPr>
          <a:xfrm flipH="1" rot="10800000">
            <a:off x="4587525" y="3744900"/>
            <a:ext cx="2036400" cy="1398600"/>
          </a:xfrm>
          <a:prstGeom prst="rect">
            <a:avLst/>
          </a:prstGeom>
          <a:gradFill>
            <a:gsLst>
              <a:gs pos="0">
                <a:srgbClr val="FFFFFF"/>
              </a:gs>
              <a:gs pos="21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82442d7f06_14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75" y="2656814"/>
            <a:ext cx="2219275" cy="201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82442d7f06_14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799" y="2571752"/>
            <a:ext cx="1843500" cy="12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82442d7f06_14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8801" y="3744901"/>
            <a:ext cx="1843500" cy="12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82442d7f06_14_17"/>
          <p:cNvSpPr/>
          <p:nvPr/>
        </p:nvSpPr>
        <p:spPr>
          <a:xfrm flipH="1" rot="10800000">
            <a:off x="6988800" y="3744900"/>
            <a:ext cx="2036400" cy="1398600"/>
          </a:xfrm>
          <a:prstGeom prst="rect">
            <a:avLst/>
          </a:prstGeom>
          <a:gradFill>
            <a:gsLst>
              <a:gs pos="0">
                <a:srgbClr val="FFFFFF"/>
              </a:gs>
              <a:gs pos="21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82442d7f06_14_17"/>
          <p:cNvSpPr txBox="1"/>
          <p:nvPr/>
        </p:nvSpPr>
        <p:spPr>
          <a:xfrm>
            <a:off x="522301" y="3661338"/>
            <a:ext cx="670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F7D8B"/>
                </a:solidFill>
                <a:latin typeface="Calibri"/>
                <a:ea typeface="Calibri"/>
                <a:cs typeface="Calibri"/>
                <a:sym typeface="Calibri"/>
              </a:rPr>
              <a:t>Masks</a:t>
            </a:r>
            <a:endParaRPr b="0" i="0" sz="1200" u="none" cap="none" strike="noStrike">
              <a:solidFill>
                <a:srgbClr val="5F7D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82442d7f06_14_17"/>
          <p:cNvSpPr txBox="1"/>
          <p:nvPr/>
        </p:nvSpPr>
        <p:spPr>
          <a:xfrm>
            <a:off x="415970" y="2215595"/>
            <a:ext cx="2036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F7D8B"/>
                </a:solidFill>
                <a:latin typeface="Calibri"/>
                <a:ea typeface="Calibri"/>
                <a:cs typeface="Calibri"/>
                <a:sym typeface="Calibri"/>
              </a:rPr>
              <a:t>Contrasting Aesthetic Colors</a:t>
            </a:r>
            <a:endParaRPr b="0" i="0" sz="1200" u="none" cap="none" strike="noStrike">
              <a:solidFill>
                <a:srgbClr val="5F7D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82442d7f06_14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1825" y="2576264"/>
            <a:ext cx="2036400" cy="13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82442d7f06_14_17"/>
          <p:cNvSpPr/>
          <p:nvPr/>
        </p:nvSpPr>
        <p:spPr>
          <a:xfrm flipH="1" rot="10800000">
            <a:off x="2429575" y="2638395"/>
            <a:ext cx="2036400" cy="1418100"/>
          </a:xfrm>
          <a:prstGeom prst="rect">
            <a:avLst/>
          </a:prstGeom>
          <a:gradFill>
            <a:gsLst>
              <a:gs pos="0">
                <a:srgbClr val="FFFFFF"/>
              </a:gs>
              <a:gs pos="21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82442d7f06_14_17"/>
          <p:cNvSpPr txBox="1"/>
          <p:nvPr/>
        </p:nvSpPr>
        <p:spPr>
          <a:xfrm>
            <a:off x="2421825" y="2206472"/>
            <a:ext cx="2036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Contrasting Aesthetic Colors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82442d7f06_14_17"/>
          <p:cNvSpPr txBox="1"/>
          <p:nvPr/>
        </p:nvSpPr>
        <p:spPr>
          <a:xfrm>
            <a:off x="2413484" y="2227014"/>
            <a:ext cx="1639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F7D8B"/>
                </a:solidFill>
                <a:latin typeface="Calibri"/>
                <a:ea typeface="Calibri"/>
                <a:cs typeface="Calibri"/>
                <a:sym typeface="Calibri"/>
              </a:rPr>
              <a:t>Quick Navigation</a:t>
            </a:r>
            <a:endParaRPr b="0" i="0" sz="1200" u="none" cap="none" strike="noStrike">
              <a:solidFill>
                <a:srgbClr val="5F7D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82442d7f06_14_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9575" y="4334069"/>
            <a:ext cx="2036402" cy="70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82442d7f06_14_17"/>
          <p:cNvSpPr txBox="1"/>
          <p:nvPr/>
        </p:nvSpPr>
        <p:spPr>
          <a:xfrm>
            <a:off x="2381975" y="3950747"/>
            <a:ext cx="23400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F7D8B"/>
                </a:solidFill>
                <a:latin typeface="Calibri"/>
                <a:ea typeface="Calibri"/>
                <a:cs typeface="Calibri"/>
                <a:sym typeface="Calibri"/>
              </a:rPr>
              <a:t>Residual Plots (heteroscedasticity)</a:t>
            </a:r>
            <a:endParaRPr b="0" i="0" sz="1200" u="none" cap="none" strike="noStrike">
              <a:solidFill>
                <a:srgbClr val="5F7D8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2442d7f06_14_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34" name="Google Shape;234;g82442d7f06_14_54"/>
          <p:cNvSpPr txBox="1"/>
          <p:nvPr>
            <p:ph idx="1" type="body"/>
          </p:nvPr>
        </p:nvSpPr>
        <p:spPr>
          <a:xfrm>
            <a:off x="311700" y="1468825"/>
            <a:ext cx="88323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Smart Masks (75th quartile and above, Top Contributing Factor/Correlations)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B1BC"/>
                </a:solidFill>
              </a:rPr>
              <a:t>	</a:t>
            </a:r>
            <a:endParaRPr>
              <a:solidFill>
                <a:srgbClr val="00B1BC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g82442d7f06_14_54"/>
          <p:cNvSpPr/>
          <p:nvPr/>
        </p:nvSpPr>
        <p:spPr>
          <a:xfrm flipH="1" rot="10800000">
            <a:off x="2429588" y="3744900"/>
            <a:ext cx="2036400" cy="1398600"/>
          </a:xfrm>
          <a:prstGeom prst="rect">
            <a:avLst/>
          </a:prstGeom>
          <a:gradFill>
            <a:gsLst>
              <a:gs pos="0">
                <a:srgbClr val="FFFFFF"/>
              </a:gs>
              <a:gs pos="21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82442d7f06_14_54"/>
          <p:cNvSpPr txBox="1"/>
          <p:nvPr/>
        </p:nvSpPr>
        <p:spPr>
          <a:xfrm>
            <a:off x="2421825" y="2121408"/>
            <a:ext cx="20364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Contrasting Aesthetic Coors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82442d7f06_14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93" y="2121400"/>
            <a:ext cx="2952784" cy="26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82442d7f06_14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9725" y="2222106"/>
            <a:ext cx="4296825" cy="153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82442d7f06_14_54"/>
          <p:cNvSpPr txBox="1"/>
          <p:nvPr/>
        </p:nvSpPr>
        <p:spPr>
          <a:xfrm>
            <a:off x="4689728" y="1914250"/>
            <a:ext cx="4296900" cy="3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F7D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82442d7f06_14_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9725" y="3758650"/>
            <a:ext cx="3207475" cy="8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82442d7f06_14_54"/>
          <p:cNvSpPr/>
          <p:nvPr/>
        </p:nvSpPr>
        <p:spPr>
          <a:xfrm flipH="1" rot="10800000">
            <a:off x="4572000" y="4000200"/>
            <a:ext cx="4441200" cy="795600"/>
          </a:xfrm>
          <a:prstGeom prst="rect">
            <a:avLst/>
          </a:prstGeom>
          <a:gradFill>
            <a:gsLst>
              <a:gs pos="0">
                <a:srgbClr val="FFFFFF"/>
              </a:gs>
              <a:gs pos="21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82442d7f06_14_54"/>
          <p:cNvSpPr/>
          <p:nvPr/>
        </p:nvSpPr>
        <p:spPr>
          <a:xfrm>
            <a:off x="7149300" y="2386584"/>
            <a:ext cx="1509000" cy="107700"/>
          </a:xfrm>
          <a:prstGeom prst="rect">
            <a:avLst/>
          </a:prstGeom>
          <a:noFill/>
          <a:ln cap="flat" cmpd="sng" w="9525">
            <a:solidFill>
              <a:srgbClr val="00B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82442d7f06_14_54"/>
          <p:cNvSpPr/>
          <p:nvPr/>
        </p:nvSpPr>
        <p:spPr>
          <a:xfrm>
            <a:off x="6468525" y="3904500"/>
            <a:ext cx="1428600" cy="107700"/>
          </a:xfrm>
          <a:prstGeom prst="rect">
            <a:avLst/>
          </a:prstGeom>
          <a:noFill/>
          <a:ln cap="flat" cmpd="sng" w="9525">
            <a:solidFill>
              <a:srgbClr val="00B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82442d7f06_14_54"/>
          <p:cNvSpPr/>
          <p:nvPr/>
        </p:nvSpPr>
        <p:spPr>
          <a:xfrm>
            <a:off x="4689725" y="3427100"/>
            <a:ext cx="1778700" cy="273000"/>
          </a:xfrm>
          <a:prstGeom prst="rect">
            <a:avLst/>
          </a:prstGeom>
          <a:noFill/>
          <a:ln cap="flat" cmpd="sng" w="9525">
            <a:solidFill>
              <a:srgbClr val="00B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41b621b7_3_6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Interpretation of the Analysis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Limitations of the Analysis</a:t>
            </a:r>
            <a:endParaRPr/>
          </a:p>
        </p:txBody>
      </p:sp>
      <p:sp>
        <p:nvSpPr>
          <p:cNvPr id="255" name="Google Shape;255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Correlation versus causation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Critical missing variables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Socioeconomic factors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Demographic information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Cross-sectional versus longitudinal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1650" y="1631150"/>
            <a:ext cx="3512351" cy="351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bf5068cb9_0_51"/>
          <p:cNvSpPr/>
          <p:nvPr/>
        </p:nvSpPr>
        <p:spPr>
          <a:xfrm>
            <a:off x="0" y="0"/>
            <a:ext cx="9144000" cy="313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8bf5068cb9_0_51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7000"/>
              <a:t>Helping </a:t>
            </a:r>
            <a:r>
              <a:rPr lang="en" sz="4600"/>
              <a:t>those that</a:t>
            </a:r>
            <a:endParaRPr sz="4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7000"/>
              <a:t>Hurt </a:t>
            </a:r>
            <a:r>
              <a:rPr lang="en" sz="4600"/>
              <a:t>the</a:t>
            </a:r>
            <a:r>
              <a:rPr lang="en" sz="7000"/>
              <a:t> Most</a:t>
            </a:r>
            <a:endParaRPr sz="7000"/>
          </a:p>
        </p:txBody>
      </p:sp>
      <p:sp>
        <p:nvSpPr>
          <p:cNvPr id="74" name="Google Shape;74;g8bf5068cb9_0_51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Group High 5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York U SCS - Introduction to Big Data</a:t>
            </a:r>
            <a:endParaRPr sz="2900"/>
          </a:p>
        </p:txBody>
      </p:sp>
      <p:sp>
        <p:nvSpPr>
          <p:cNvPr id="75" name="Google Shape;75;g8bf5068cb9_0_51"/>
          <p:cNvSpPr/>
          <p:nvPr/>
        </p:nvSpPr>
        <p:spPr>
          <a:xfrm rot="10800000">
            <a:off x="4400250" y="3133500"/>
            <a:ext cx="343500" cy="1923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rgbClr val="00B1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8bf5068cb9_0_51"/>
          <p:cNvPicPr preferRelativeResize="0"/>
          <p:nvPr/>
        </p:nvPicPr>
        <p:blipFill rotWithShape="1">
          <a:blip r:embed="rId3">
            <a:alphaModFix/>
          </a:blip>
          <a:srcRect b="35316" l="0" r="0" t="0"/>
          <a:stretch/>
        </p:blipFill>
        <p:spPr>
          <a:xfrm>
            <a:off x="4743750" y="237400"/>
            <a:ext cx="3790925" cy="28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High Correlation between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Negative Health Outcomes</a:t>
            </a:r>
            <a:endParaRPr/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792" y="372500"/>
            <a:ext cx="5046783" cy="45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241b621b7_3_1"/>
          <p:cNvSpPr txBox="1"/>
          <p:nvPr>
            <p:ph type="title"/>
          </p:nvPr>
        </p:nvSpPr>
        <p:spPr>
          <a:xfrm>
            <a:off x="311700" y="372500"/>
            <a:ext cx="86181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Preventative Measures not as Highly Correlated with Disease</a:t>
            </a:r>
            <a:endParaRPr/>
          </a:p>
        </p:txBody>
      </p:sp>
      <p:pic>
        <p:nvPicPr>
          <p:cNvPr id="268" name="Google Shape;268;g8241b621b7_3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" y="1914400"/>
            <a:ext cx="8491650" cy="213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241b621b7_3_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Unhealthy Behaviours are Highly Correlated with Disease</a:t>
            </a:r>
            <a:endParaRPr/>
          </a:p>
        </p:txBody>
      </p:sp>
      <p:pic>
        <p:nvPicPr>
          <p:cNvPr id="274" name="Google Shape;274;g8241b621b7_3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003" y="1654075"/>
            <a:ext cx="7834524" cy="18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241b621b7_3_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Good Fit Regression Model with High R-Squared Value</a:t>
            </a:r>
            <a:endParaRPr/>
          </a:p>
        </p:txBody>
      </p:sp>
      <p:sp>
        <p:nvSpPr>
          <p:cNvPr id="280" name="Google Shape;280;g8241b621b7_3_19"/>
          <p:cNvSpPr txBox="1"/>
          <p:nvPr>
            <p:ph idx="1" type="body"/>
          </p:nvPr>
        </p:nvSpPr>
        <p:spPr>
          <a:xfrm>
            <a:off x="311700" y="1123544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=========================================================================================================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Dep. Variable: 	('Health Outcomes', </a:t>
            </a: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'Coronary Heart Disease'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  R-squared:                   	0.908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Model:                                                   	OLS   Adj. R-squared:              	0.908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Method:                                        	Least Squares   F-statistic:                 	1640.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Date:                                       	Fri, 10 Jul 2020   Prob (F-statistic):      	5.63e-257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Time:                                               	14:29:10   Log-Likelihood:            	-119.34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No. Observations:                                        	500   AIC:                         	246.7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Df Residuals:                                            	496   BIC:                         	263.5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Df Model:                                    	              3                                     	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Covariance Type:                                   	nonrobust                                     	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=====================================================================================================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                          	coef	std err      	t  	P&gt;|t|  	[0.025  	0.975]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------------------------------------------------------------------------------------------------------------------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                                          	1.3769  	0.069 	20.079  	0.000   	1.242   	1.512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('Unhealthy Behaviors', 'Physical Inactivity') 	0.0771  	0.004 	18.132  	0.000   	0.069   	0.085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('Unhealthy Behaviors', 'Current Smoking')     	0.0959  	0.006 	16.931  	0.000   	0.085   	0.107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('Unhealthy Behaviors', 'Obesity')             	0.0198  	0.005  	4.326  	0.000   	0.011   	0.029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==============================================================================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8241b621b7_3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25" y="1016000"/>
            <a:ext cx="8871723" cy="33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8241b621b7_3_39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Linear Relationships = Model Fit</a:t>
            </a:r>
            <a:endParaRPr/>
          </a:p>
        </p:txBody>
      </p:sp>
      <p:sp>
        <p:nvSpPr>
          <p:cNvPr id="287" name="Google Shape;287;g8241b621b7_3_39"/>
          <p:cNvSpPr txBox="1"/>
          <p:nvPr/>
        </p:nvSpPr>
        <p:spPr>
          <a:xfrm>
            <a:off x="4000" y="4392900"/>
            <a:ext cx="29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Coronary Heart Disease 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vs. Physical Inactivity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8241b621b7_3_39"/>
          <p:cNvSpPr txBox="1"/>
          <p:nvPr/>
        </p:nvSpPr>
        <p:spPr>
          <a:xfrm>
            <a:off x="3204400" y="4392900"/>
            <a:ext cx="29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Coronary Heart Disease 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vs. Current Smoking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8241b621b7_3_39"/>
          <p:cNvSpPr txBox="1"/>
          <p:nvPr/>
        </p:nvSpPr>
        <p:spPr>
          <a:xfrm>
            <a:off x="6328600" y="4392900"/>
            <a:ext cx="29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Coronary Heart Disease 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vs. Obesity</a:t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241b621b7_3_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Interpreting the Regression</a:t>
            </a:r>
            <a:endParaRPr/>
          </a:p>
        </p:txBody>
      </p:sp>
      <p:sp>
        <p:nvSpPr>
          <p:cNvPr id="295" name="Google Shape;295;g8241b621b7_3_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Coronary Heart Disease Regression Equation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Ŷ= 1.38 + 0.08(X1) + 0.10(X2) + 0.02(X3)   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CHD(predicted) = 1.38 + 0.08(Physical Inactivity) + 0.10(Current Smoking) + 0.02(Obesity)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1% decrease in the rate of smoking = a .1% decrease in CHD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1% decrease in physical inactivity = a .08% decrease in CHD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1% decrease in obesity = a .02% decrease in CHD</a:t>
            </a: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241b621b7_3_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 Regression for Good</a:t>
            </a:r>
            <a:endParaRPr/>
          </a:p>
        </p:txBody>
      </p:sp>
      <p:sp>
        <p:nvSpPr>
          <p:cNvPr id="301" name="Google Shape;301;g8241b621b7_3_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Decreasing each of these factors by just 1 percentage point could lead to a .2% decrease in CHD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Approximate annual savings = $387M in direct health care costs and $247M in lost productivity - not to mention a great deal of human suffering.</a:t>
            </a:r>
            <a:endParaRPr/>
          </a:p>
        </p:txBody>
      </p:sp>
      <p:pic>
        <p:nvPicPr>
          <p:cNvPr id="302" name="Google Shape;302;g8241b621b7_3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1350" y="1238238"/>
            <a:ext cx="11620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8241b621b7_3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513" y="220088"/>
            <a:ext cx="11144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241b621b7_3_5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Findings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Findings and Recommendations</a:t>
            </a:r>
            <a:endParaRPr/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311700" y="16212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Focus on donations for Coronary Heart Disease (CHD)</a:t>
            </a:r>
            <a:r>
              <a:rPr lang="en"/>
              <a:t>, given the high </a:t>
            </a:r>
            <a:br>
              <a:rPr lang="en"/>
            </a:br>
            <a:r>
              <a:rPr lang="en"/>
              <a:t>associated mortalities and direct medical costs as well as low charitable donations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Target interventions for unhealthy behaviours</a:t>
            </a:r>
            <a:r>
              <a:rPr lang="en"/>
              <a:t> rather than preventative measures as they are more highly correlated to incidence of disease, focusing on: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Physical Inactivity</a:t>
            </a:r>
            <a:r>
              <a:rPr lang="en" sz="1700"/>
              <a:t> - 1% reduction leads to </a:t>
            </a:r>
            <a:r>
              <a:rPr lang="en" sz="1800"/>
              <a:t>a .08% decrease in CHD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Current Smoking</a:t>
            </a:r>
            <a:r>
              <a:rPr lang="en" sz="1700"/>
              <a:t> - 1% reduction leads to </a:t>
            </a:r>
            <a:r>
              <a:rPr lang="en" sz="1800"/>
              <a:t>a .1% decrease in CHD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/>
              <a:t>Obesity </a:t>
            </a:r>
            <a:r>
              <a:rPr lang="en" sz="1700"/>
              <a:t>- 1% reduction leads to </a:t>
            </a:r>
            <a:r>
              <a:rPr lang="en" sz="1800"/>
              <a:t>a .08% decrease in CHD</a:t>
            </a:r>
            <a:br>
              <a:rPr lang="en" sz="1700"/>
            </a:br>
            <a:endParaRPr sz="11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Focusing on these unhealthy behaviours has the added advantage of reducing incidence of other diseases as well and leading to a healthier society.</a:t>
            </a:r>
            <a:endParaRPr sz="1700"/>
          </a:p>
        </p:txBody>
      </p:sp>
      <p:pic>
        <p:nvPicPr>
          <p:cNvPr id="315" name="Google Shape;3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950" y="-649377"/>
            <a:ext cx="3032852" cy="303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2442d7f06_1_5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Findings and Recommendations (contd.)</a:t>
            </a:r>
            <a:endParaRPr/>
          </a:p>
        </p:txBody>
      </p:sp>
      <p:sp>
        <p:nvSpPr>
          <p:cNvPr id="321" name="Google Shape;321;g82442d7f06_1_56"/>
          <p:cNvSpPr txBox="1"/>
          <p:nvPr>
            <p:ph idx="1" type="body"/>
          </p:nvPr>
        </p:nvSpPr>
        <p:spPr>
          <a:xfrm>
            <a:off x="311700" y="15450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Example list of organizations</a:t>
            </a:r>
            <a:r>
              <a:rPr lang="en"/>
              <a:t> that have targeted interventions for: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700"/>
              <a:t>Physical Inactivity</a:t>
            </a:r>
            <a:r>
              <a:rPr lang="en" sz="1700"/>
              <a:t> - National-level programs like National Coalition for Promoting Physical Activity (NCPPA), Kids in Parks, Trailnet’s Healthy, Active, &amp; Vibrant Communities Initiative and state-level programs like Arkansas Healthy Employee Lifestyle Program etc.</a:t>
            </a:r>
            <a:endParaRPr sz="17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700"/>
              <a:t>Current Smoking</a:t>
            </a:r>
            <a:r>
              <a:rPr lang="en" sz="1700"/>
              <a:t> - BeTobaccoFree, UCSF Center for Tobacco Control Research and Education, National Networks for Tobacco Control and Prevention etc.</a:t>
            </a:r>
            <a:endParaRPr sz="17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700"/>
              <a:t>Obesity </a:t>
            </a:r>
            <a:r>
              <a:rPr lang="en" sz="1700"/>
              <a:t>- Obesity Action Coalition, National Institute for Children's Healthcare Quality, The Obesity Society etc.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/>
              <a:t>A detailed study is needed to determine which specific organizations to select for funding</a:t>
            </a:r>
            <a:endParaRPr sz="1700"/>
          </a:p>
        </p:txBody>
      </p:sp>
      <p:pic>
        <p:nvPicPr>
          <p:cNvPr id="322" name="Google Shape;322;g82442d7f06_1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950" y="-649377"/>
            <a:ext cx="3032852" cy="303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bf5068cb9_0_59"/>
          <p:cNvSpPr txBox="1"/>
          <p:nvPr>
            <p:ph type="title"/>
          </p:nvPr>
        </p:nvSpPr>
        <p:spPr>
          <a:xfrm>
            <a:off x="29871" y="-185528"/>
            <a:ext cx="2382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High 5</a:t>
            </a:r>
            <a:endParaRPr/>
          </a:p>
        </p:txBody>
      </p:sp>
      <p:grpSp>
        <p:nvGrpSpPr>
          <p:cNvPr id="82" name="Google Shape;82;g8bf5068cb9_0_59"/>
          <p:cNvGrpSpPr/>
          <p:nvPr/>
        </p:nvGrpSpPr>
        <p:grpSpPr>
          <a:xfrm>
            <a:off x="0" y="142076"/>
            <a:ext cx="9733586" cy="5396666"/>
            <a:chOff x="-3368" y="-145314"/>
            <a:chExt cx="9733586" cy="5396666"/>
          </a:xfrm>
        </p:grpSpPr>
        <p:grpSp>
          <p:nvGrpSpPr>
            <p:cNvPr id="83" name="Google Shape;83;g8bf5068cb9_0_59"/>
            <p:cNvGrpSpPr/>
            <p:nvPr/>
          </p:nvGrpSpPr>
          <p:grpSpPr>
            <a:xfrm>
              <a:off x="-3368" y="-145314"/>
              <a:ext cx="9733586" cy="5396666"/>
              <a:chOff x="-3368" y="-145314"/>
              <a:chExt cx="9733586" cy="5396666"/>
            </a:xfrm>
          </p:grpSpPr>
          <p:pic>
            <p:nvPicPr>
              <p:cNvPr id="84" name="Google Shape;84;g8bf5068cb9_0_5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86218" y="-28962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g8bf5068cb9_0_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450" y="-145314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g8bf5068cb9_0_59"/>
              <p:cNvPicPr preferRelativeResize="0"/>
              <p:nvPr/>
            </p:nvPicPr>
            <p:blipFill rotWithShape="1">
              <a:blip r:embed="rId5">
                <a:alphaModFix/>
              </a:blip>
              <a:srcRect b="0" l="25373" r="0" t="0"/>
              <a:stretch/>
            </p:blipFill>
            <p:spPr>
              <a:xfrm>
                <a:off x="-3368" y="107852"/>
                <a:ext cx="1588675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g8bf5068cb9_0_5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26700" y="-8500"/>
                <a:ext cx="9144000" cy="51434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g8bf5068cb9_0_5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86218" y="-18736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9" name="Google Shape;89;g8bf5068cb9_0_59"/>
            <p:cNvSpPr txBox="1"/>
            <p:nvPr/>
          </p:nvSpPr>
          <p:spPr>
            <a:xfrm>
              <a:off x="7450118" y="1283724"/>
              <a:ext cx="10335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.py</a:t>
              </a:r>
              <a:endParaRPr b="0" i="0" sz="1800" u="none" cap="none" strike="noStrik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90" name="Google Shape;90;g8bf5068cb9_0_59"/>
          <p:cNvGrpSpPr/>
          <p:nvPr/>
        </p:nvGrpSpPr>
        <p:grpSpPr>
          <a:xfrm>
            <a:off x="896592" y="297250"/>
            <a:ext cx="8200853" cy="1346350"/>
            <a:chOff x="896592" y="297250"/>
            <a:chExt cx="8200853" cy="1346350"/>
          </a:xfrm>
        </p:grpSpPr>
        <p:sp>
          <p:nvSpPr>
            <p:cNvPr id="91" name="Google Shape;91;g8bf5068cb9_0_59"/>
            <p:cNvSpPr txBox="1"/>
            <p:nvPr/>
          </p:nvSpPr>
          <p:spPr>
            <a:xfrm>
              <a:off x="4647804" y="297250"/>
              <a:ext cx="10335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April</a:t>
              </a:r>
              <a:endParaRPr b="1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92" name="Google Shape;92;g8bf5068cb9_0_59"/>
            <p:cNvSpPr txBox="1"/>
            <p:nvPr/>
          </p:nvSpPr>
          <p:spPr>
            <a:xfrm>
              <a:off x="6428600" y="385780"/>
              <a:ext cx="10335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Gary</a:t>
              </a:r>
              <a:endParaRPr b="1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93" name="Google Shape;93;g8bf5068cb9_0_59"/>
            <p:cNvSpPr txBox="1"/>
            <p:nvPr/>
          </p:nvSpPr>
          <p:spPr>
            <a:xfrm>
              <a:off x="8063945" y="550224"/>
              <a:ext cx="10335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Zaid</a:t>
              </a:r>
              <a:endParaRPr b="1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94" name="Google Shape;94;g8bf5068cb9_0_59"/>
            <p:cNvSpPr txBox="1"/>
            <p:nvPr/>
          </p:nvSpPr>
          <p:spPr>
            <a:xfrm>
              <a:off x="8104127" y="841352"/>
              <a:ext cx="9747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highlight>
                    <a:srgbClr val="00B1BC"/>
                  </a:highlight>
                  <a:latin typeface="Source Code Pro"/>
                  <a:ea typeface="Source Code Pro"/>
                  <a:cs typeface="Source Code Pro"/>
                  <a:sym typeface="Source Code Pro"/>
                </a:rPr>
                <a:t>Data Scientist</a:t>
              </a:r>
              <a:endParaRPr b="0" i="0" sz="1000" u="none" cap="none" strike="noStrike">
                <a:solidFill>
                  <a:srgbClr val="FFFFFF"/>
                </a:solidFill>
                <a:highlight>
                  <a:srgbClr val="00B1BC"/>
                </a:highlight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95" name="Google Shape;95;g8bf5068cb9_0_59"/>
            <p:cNvSpPr txBox="1"/>
            <p:nvPr/>
          </p:nvSpPr>
          <p:spPr>
            <a:xfrm>
              <a:off x="2937734" y="314910"/>
              <a:ext cx="10335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Shakil</a:t>
              </a:r>
              <a:endParaRPr b="1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96" name="Google Shape;96;g8bf5068cb9_0_59"/>
            <p:cNvSpPr txBox="1"/>
            <p:nvPr/>
          </p:nvSpPr>
          <p:spPr>
            <a:xfrm>
              <a:off x="2937734" y="583260"/>
              <a:ext cx="8574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highlight>
                    <a:srgbClr val="00B1BC"/>
                  </a:highlight>
                  <a:latin typeface="Source Code Pro"/>
                  <a:ea typeface="Source Code Pro"/>
                  <a:cs typeface="Source Code Pro"/>
                  <a:sym typeface="Source Code Pro"/>
                </a:rPr>
                <a:t>Business Analyst</a:t>
              </a:r>
              <a:endParaRPr b="0" i="0" sz="1000" u="none" cap="none" strike="noStrike">
                <a:solidFill>
                  <a:schemeClr val="lt1"/>
                </a:solidFill>
                <a:highlight>
                  <a:srgbClr val="00B1BC"/>
                </a:highlight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highlight>
                  <a:srgbClr val="00B1BC"/>
                </a:highlight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97" name="Google Shape;97;g8bf5068cb9_0_59"/>
            <p:cNvSpPr txBox="1"/>
            <p:nvPr/>
          </p:nvSpPr>
          <p:spPr>
            <a:xfrm>
              <a:off x="4647804" y="583260"/>
              <a:ext cx="8733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highlight>
                    <a:srgbClr val="00B1BC"/>
                  </a:highlight>
                  <a:latin typeface="Source Code Pro"/>
                  <a:ea typeface="Source Code Pro"/>
                  <a:cs typeface="Source Code Pro"/>
                  <a:sym typeface="Source Code Pro"/>
                </a:rPr>
                <a:t>Research Analyst</a:t>
              </a:r>
              <a:endParaRPr b="0" i="0" sz="1000" u="none" cap="none" strike="noStrike">
                <a:solidFill>
                  <a:schemeClr val="lt1"/>
                </a:solidFill>
                <a:highlight>
                  <a:srgbClr val="00B1BC"/>
                </a:highlight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98" name="Google Shape;98;g8bf5068cb9_0_59"/>
            <p:cNvSpPr txBox="1"/>
            <p:nvPr/>
          </p:nvSpPr>
          <p:spPr>
            <a:xfrm>
              <a:off x="6465325" y="692793"/>
              <a:ext cx="7461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highlight>
                    <a:srgbClr val="00B1BC"/>
                  </a:highlight>
                  <a:latin typeface="Source Code Pro"/>
                  <a:ea typeface="Source Code Pro"/>
                  <a:cs typeface="Source Code Pro"/>
                  <a:sym typeface="Source Code Pro"/>
                </a:rPr>
                <a:t>Data Analyst</a:t>
              </a:r>
              <a:endParaRPr b="0" i="0" sz="1000" u="none" cap="none" strike="noStrike">
                <a:solidFill>
                  <a:schemeClr val="lt1"/>
                </a:solidFill>
                <a:highlight>
                  <a:srgbClr val="00B1BC"/>
                </a:highlight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99" name="Google Shape;99;g8bf5068cb9_0_59"/>
            <p:cNvSpPr txBox="1"/>
            <p:nvPr/>
          </p:nvSpPr>
          <p:spPr>
            <a:xfrm>
              <a:off x="917642" y="725000"/>
              <a:ext cx="1158300" cy="9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lt1"/>
                  </a:solidFill>
                  <a:highlight>
                    <a:srgbClr val="00B1BC"/>
                  </a:highlight>
                  <a:latin typeface="Source Code Pro"/>
                  <a:ea typeface="Source Code Pro"/>
                  <a:cs typeface="Source Code Pro"/>
                  <a:sym typeface="Source Code Pro"/>
                </a:rPr>
                <a:t>Business Intelligence Analyst</a:t>
              </a:r>
              <a:endParaRPr b="0" i="0" sz="1000" u="none" cap="none" strike="noStrike">
                <a:solidFill>
                  <a:schemeClr val="lt1"/>
                </a:solidFill>
                <a:highlight>
                  <a:srgbClr val="00B1BC"/>
                </a:highlight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highlight>
                  <a:srgbClr val="00B1BC"/>
                </a:highlight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0" name="Google Shape;100;g8bf5068cb9_0_59"/>
            <p:cNvSpPr txBox="1"/>
            <p:nvPr/>
          </p:nvSpPr>
          <p:spPr>
            <a:xfrm>
              <a:off x="896592" y="434388"/>
              <a:ext cx="10335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Hari</a:t>
              </a:r>
              <a:endParaRPr b="1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9450" y="41362"/>
            <a:ext cx="3283976" cy="5301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 txBox="1"/>
          <p:nvPr>
            <p:ph idx="4294967295" type="title"/>
          </p:nvPr>
        </p:nvSpPr>
        <p:spPr>
          <a:xfrm>
            <a:off x="212075" y="22050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>
                <a:solidFill>
                  <a:srgbClr val="FFFFFF"/>
                </a:solidFill>
              </a:rPr>
              <a:t>Cost/Benefit Analysis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2442d7f06_1_76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100"/>
              <a:t>Some Stats first!</a:t>
            </a:r>
            <a:endParaRPr sz="3100"/>
          </a:p>
        </p:txBody>
      </p:sp>
      <p:sp>
        <p:nvSpPr>
          <p:cNvPr id="334" name="Google Shape;334;g82442d7f06_1_76"/>
          <p:cNvSpPr txBox="1"/>
          <p:nvPr>
            <p:ph type="title"/>
          </p:nvPr>
        </p:nvSpPr>
        <p:spPr>
          <a:xfrm>
            <a:off x="692700" y="27347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>
                <a:solidFill>
                  <a:schemeClr val="dk1"/>
                </a:solidFill>
              </a:rPr>
              <a:t>655,381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Deaths due to Heart disease in 2018</a:t>
            </a:r>
            <a:endParaRPr sz="2100"/>
          </a:p>
        </p:txBody>
      </p:sp>
      <p:sp>
        <p:nvSpPr>
          <p:cNvPr id="335" name="Google Shape;335;g82442d7f06_1_76"/>
          <p:cNvSpPr txBox="1"/>
          <p:nvPr>
            <p:ph type="title"/>
          </p:nvPr>
        </p:nvSpPr>
        <p:spPr>
          <a:xfrm>
            <a:off x="768900" y="40761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>
                <a:solidFill>
                  <a:schemeClr val="dk1"/>
                </a:solidFill>
              </a:rPr>
              <a:t>18.2 million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Adults age 20 &amp; over with Heart disease</a:t>
            </a:r>
            <a:endParaRPr sz="2100"/>
          </a:p>
        </p:txBody>
      </p:sp>
      <p:sp>
        <p:nvSpPr>
          <p:cNvPr id="336" name="Google Shape;336;g82442d7f06_1_76"/>
          <p:cNvSpPr txBox="1"/>
          <p:nvPr>
            <p:ph type="title"/>
          </p:nvPr>
        </p:nvSpPr>
        <p:spPr>
          <a:xfrm>
            <a:off x="768900" y="14853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>
                <a:solidFill>
                  <a:schemeClr val="dk1"/>
                </a:solidFill>
              </a:rPr>
              <a:t>Once in 40 seconds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Someone has a heart attack in the USA</a:t>
            </a:r>
            <a:endParaRPr sz="2100"/>
          </a:p>
        </p:txBody>
      </p:sp>
      <p:pic>
        <p:nvPicPr>
          <p:cNvPr id="337" name="Google Shape;337;g82442d7f06_1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750" y="647988"/>
            <a:ext cx="4152325" cy="41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2442d7f06_1_88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100"/>
              <a:t>Associated Costs</a:t>
            </a:r>
            <a:endParaRPr sz="3100"/>
          </a:p>
        </p:txBody>
      </p:sp>
      <p:sp>
        <p:nvSpPr>
          <p:cNvPr id="343" name="Google Shape;343;g82442d7f06_1_88"/>
          <p:cNvSpPr txBox="1"/>
          <p:nvPr>
            <p:ph type="title"/>
          </p:nvPr>
        </p:nvSpPr>
        <p:spPr>
          <a:xfrm>
            <a:off x="768900" y="14853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>
                <a:solidFill>
                  <a:schemeClr val="dk1"/>
                </a:solidFill>
              </a:rPr>
              <a:t>$194 Billion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of direct medical costs due to heart disease</a:t>
            </a:r>
            <a:endParaRPr sz="2100"/>
          </a:p>
        </p:txBody>
      </p:sp>
      <p:sp>
        <p:nvSpPr>
          <p:cNvPr id="344" name="Google Shape;344;g82442d7f06_1_88"/>
          <p:cNvSpPr txBox="1"/>
          <p:nvPr>
            <p:ph type="title"/>
          </p:nvPr>
        </p:nvSpPr>
        <p:spPr>
          <a:xfrm>
            <a:off x="692700" y="27347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>
                <a:solidFill>
                  <a:schemeClr val="dk1"/>
                </a:solidFill>
              </a:rPr>
              <a:t>$124 Billion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of lost productivity due to heart disease</a:t>
            </a:r>
            <a:endParaRPr sz="2100"/>
          </a:p>
        </p:txBody>
      </p:sp>
      <p:sp>
        <p:nvSpPr>
          <p:cNvPr id="345" name="Google Shape;345;g82442d7f06_1_88"/>
          <p:cNvSpPr txBox="1"/>
          <p:nvPr>
            <p:ph type="title"/>
          </p:nvPr>
        </p:nvSpPr>
        <p:spPr>
          <a:xfrm>
            <a:off x="768900" y="40761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>
                <a:solidFill>
                  <a:schemeClr val="dk1"/>
                </a:solidFill>
              </a:rPr>
              <a:t>Only $54 million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donated to charities specifically for heart disease</a:t>
            </a:r>
            <a:endParaRPr sz="2100"/>
          </a:p>
        </p:txBody>
      </p:sp>
      <p:pic>
        <p:nvPicPr>
          <p:cNvPr id="346" name="Google Shape;346;g82442d7f06_1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8275" y="1212438"/>
            <a:ext cx="2718625" cy="27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2442d7f06_1_97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100"/>
              <a:t>Benefits of our recommendations</a:t>
            </a:r>
            <a:endParaRPr sz="3100"/>
          </a:p>
        </p:txBody>
      </p:sp>
      <p:sp>
        <p:nvSpPr>
          <p:cNvPr id="352" name="Google Shape;352;g82442d7f06_1_97"/>
          <p:cNvSpPr txBox="1"/>
          <p:nvPr>
            <p:ph type="title"/>
          </p:nvPr>
        </p:nvSpPr>
        <p:spPr>
          <a:xfrm>
            <a:off x="768900" y="1256725"/>
            <a:ext cx="85206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>
                <a:solidFill>
                  <a:schemeClr val="dk1"/>
                </a:solidFill>
              </a:rPr>
              <a:t>36,400 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Annual reduction in number of people with heart disease*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300"/>
          </a:p>
        </p:txBody>
      </p:sp>
      <p:sp>
        <p:nvSpPr>
          <p:cNvPr id="353" name="Google Shape;353;g82442d7f06_1_97"/>
          <p:cNvSpPr txBox="1"/>
          <p:nvPr>
            <p:ph type="title"/>
          </p:nvPr>
        </p:nvSpPr>
        <p:spPr>
          <a:xfrm>
            <a:off x="692700" y="27347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>
                <a:solidFill>
                  <a:schemeClr val="dk1"/>
                </a:solidFill>
              </a:rPr>
              <a:t>$387 million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approx. savings in direct medical costs*</a:t>
            </a:r>
            <a:endParaRPr sz="2100"/>
          </a:p>
        </p:txBody>
      </p:sp>
      <p:sp>
        <p:nvSpPr>
          <p:cNvPr id="354" name="Google Shape;354;g82442d7f06_1_97"/>
          <p:cNvSpPr txBox="1"/>
          <p:nvPr>
            <p:ph type="title"/>
          </p:nvPr>
        </p:nvSpPr>
        <p:spPr>
          <a:xfrm>
            <a:off x="768900" y="4076125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>
                <a:solidFill>
                  <a:schemeClr val="dk1"/>
                </a:solidFill>
              </a:rPr>
              <a:t>$247 million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approx. savings in lost productivity costs*</a:t>
            </a:r>
            <a:endParaRPr sz="2100"/>
          </a:p>
        </p:txBody>
      </p:sp>
      <p:sp>
        <p:nvSpPr>
          <p:cNvPr id="355" name="Google Shape;355;g82442d7f06_1_97"/>
          <p:cNvSpPr txBox="1"/>
          <p:nvPr/>
        </p:nvSpPr>
        <p:spPr>
          <a:xfrm>
            <a:off x="5529575" y="4668775"/>
            <a:ext cx="36141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* with 1% reduction each in Inactivity, Smoking, Obesity</a:t>
            </a:r>
            <a:endParaRPr b="0" i="0" sz="13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82442d7f06_1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9075" y="1396975"/>
            <a:ext cx="2376925" cy="22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2" name="Google Shape;362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/>
              <a:t>Physical inactivity, Current smoking and Obesity are the key factors contributing to the incidence of Coronary Heart Disease.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/>
              <a:t>We recommend donating to health charities / research organizations that have intervention programmes targeting these unhealthy behaviours.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82442d7f06_1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874" y="1140689"/>
            <a:ext cx="6130127" cy="2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82442d7f06_1_3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>
                <a:solidFill>
                  <a:srgbClr val="000000"/>
                </a:solidFill>
              </a:rPr>
              <a:t>Thank you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539552" y="87474"/>
            <a:ext cx="8382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Citations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Under the Hood&lt;br /&gt;Infrastructure of Database&lt;br /&gt;Implementations in which we are going to learn&lt;br /&gt;" id="374" name="Google Shape;374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asic of Access 2007&lt;br /&gt;" id="375" name="Google Shape;375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on’t panic! You’ll soon be familiar with it.&lt;br /&gt;Microsoft Office Access 2007&lt;br /&gt;" id="376" name="Google Shape;376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Field Types (1/2)&lt;br /&gt;" id="377" name="Google Shape;377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Field Types (2/2)&lt;br /&gt;" id="378" name="Google Shape;378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asic Operations of Database&lt;br /&gt;" id="379" name="Google Shape;379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tructured Query Language (SQL)&lt;br /&gt;Defines methods to manipulate database&lt;br /&gt;Attempt to request something from Databas..." id="380" name="Google Shape;380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&lt;br /&gt;Create new tables and records&lt;br /&gt;Retrieve records from tables&lt;br /&gt;Update tables’ definition and record’s data..." id="381" name="Google Shape;381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Create&lt;br /&gt;INSERT INTO &lt;table_name&gt; (&lt;field_list&gt;)&lt;br /&gt;VALUES (&lt;value_list&gt;);&lt;br /&gt;AutoNumber field must not be i..." id="382" name="Google Shape;382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Create - Example&lt;br /&gt;INSERT INTO students(nisit_id, name, surname)&lt;br /&gt;VALUES (51052744, “Pongsakorn”, “U-chupala..." id="383" name="Google Shape;383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Create - Example&lt;br /&gt;INSERT INTO students(nisit_id, name, surname)&lt;br /&gt;VALUES (51052744, “Pongsakorn”, “U-chupala..." id="384" name="Google Shape;384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Create - Practice&lt;br /&gt;Insert a record with every field specified&lt;br /&gt;" id="385" name="Google Shape;385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&lt;br /&gt;SELECT &lt;select_list&gt; FROM &lt;table_name&gt;&lt;br /&gt;[ WHERE &lt;search_condition&gt; ]&lt;br /&gt;[ ORDER BY &lt;order_expre..." id="386" name="Google Shape;386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&lt;br /&gt;SELECT &lt;select_list&gt; FROM &lt;table_name&gt;&lt;br /&gt;[ WHERE &lt;search_condition&gt; ]&lt;br /&gt;[ ORDER BY &lt;order_expre..." id="387" name="Google Shape;387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&lt;br /&gt;SELECT &lt;select_list&gt; FROM &lt;table_name&gt;&lt;br /&gt;[ WHERE &lt;search_condition&gt; ]&lt;br /&gt;[ ORDER BY &lt;order_expre..." id="388" name="Google Shape;388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 - Example&lt;br /&gt;SELECT name, height FROM students&lt;br /&gt;WHERE height&gt;160&lt;br /&gt;ORDER BY height DESC;&lt;br /&gt;" id="389" name="Google Shape;389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 - Example&lt;br /&gt;SELECT name, height FROM students&lt;br /&gt;WHERE height&gt;160&lt;br /&gt;ORDER BY height DESC;&lt;br /&gt;" id="390" name="Google Shape;390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 - Practice&lt;br /&gt;Select every record, sort by STU_ID, ascending&lt;br /&gt;Select name, surname and height of eve..." id="391" name="Google Shape;391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Update&lt;br /&gt;UPDATE &lt;table_name&gt; SET &lt;field_value_list&gt;&lt;br /&gt;[ WHERE &lt;search_condition&gt; ];&lt;br /&gt;Update every record ..." id="392" name="Google Shape;392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Update - Example&lt;br /&gt;UPDATE students SET name=“Knight”, surname=“Baron”&lt;br /&gt;WHERE nisit_id=51052744;&lt;br /&gt;" id="393" name="Google Shape;393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Update - Example&lt;br /&gt;UPDATE students SET name=“Knight”, surname=“Baron”&lt;br /&gt;WHERE nisit_id=51052744;&lt;br /&gt;" id="394" name="Google Shape;394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Update - Practice&lt;br /&gt;Update the record that you’ve added earlier with different data&lt;br /&gt;" id="395" name="Google Shape;395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&lt;br /&gt;DELETE FROM &lt;table_name&gt;&lt;br /&gt;WHERE &lt;search_condition&gt; ;&lt;br /&gt;Delete every record that match the search..." id="396" name="Google Shape;396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 - Example&lt;br /&gt;DELETE FROM students&lt;br /&gt;WHERE (nisit_id=51052345) OR (nisit_id=51052744);&lt;br /&gt;" id="397" name="Google Shape;397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 - Example&lt;br /&gt;DELETE FROM students&lt;br /&gt;WHERE (nisit_id=51052345) OR (nisit_id=51052744);&lt;br /&gt;" id="398" name="Google Shape;398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 - Example&lt;br /&gt;DELETE FROM students&lt;br /&gt;WHERE (nisit_id=51052345) OR (nisit_id=51052744);&lt;br /&gt;" id="399" name="Google Shape;399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 - Practice&lt;br /&gt;Delete the record you’ve modified earlier&lt;br /&gt;" id="400" name="Google Shape;400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onclusion&lt;br /&gt;" id="401" name="Google Shape;401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view&lt;br /&gt;Getting to know Database&lt;br /&gt;Definition&lt;br /&gt;Organization&lt;br /&gt;Practicing with Access 2007&lt;br /&gt;Database oper..." id="402" name="Google Shape;402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ease do not hesitate to ask&lt;br /&gt;Any Questions?&lt;br /&gt;" id="403" name="Google Shape;403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uthor: @KnightBaron&lt;br /&gt;Blog: http://aosekai.net/&lt;br /&gt;Email: knightbaron@gmail.com&lt;br /&gt;Thank You!&lt;br /&gt;" id="404" name="Google Shape;404;p33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1403648" y="62753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hen to Use Database? (3/3)&lt;br /&gt;Managing mass amount of information&lt;br /&gt;Sharing Information between many users&lt;br /&gt;Mani..." id="406" name="Google Shape;406;p33"/>
          <p:cNvSpPr/>
          <p:nvPr/>
        </p:nvSpPr>
        <p:spPr>
          <a:xfrm>
            <a:off x="1438573" y="633488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335107" y="907282"/>
            <a:ext cx="8352900" cy="3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 Cities: Local Data for Better Health, 2016 release, Data.gov, Centers for Disease Control and Prevention, Retrieved June 19,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https://catalog.data.gov/dataset/500-cities-local-data-for-better-health-2016-release-3f265</a:t>
            </a:r>
            <a:endParaRPr b="0" i="0" sz="10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Beaton, Thomas. Top 10 Most Expensive Chronic Diseases for Healthcare Payers, Health Payer Intelligence, Health Payer Intelligence, Retrieved June 19,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https://healthpayerintelligence.com/news/top-10-most-expensive-chronic-diseases-for-healthcare-payers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Programs And Interventions, CDC, Centers for Disease Control and Prevention, Retrieved June 28,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https://www.cdc.gov/500cities/programs-interventions.htm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Crude and Age-Adjusted Rate, Health.Mo, Missouri Department of Health and Senior Services, Retrieved June 30,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https://health.mo.gov/data/documentation/crude-aarate.php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Levine S, Malone E, Lekiachvili A, Briss P. Health Care Industry Insights: Why the Use of Preventive Services Is Still Low. Prev Chronic Dis 2019;16:180625. DOI: http://dx.doi.org/10.5888/pcd16.180625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https://www.cdc.gov/pcd/issues/2019/18_0625.htm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Belluz, Julia. The truth about the Ice Bucket Challenge: Viral memes shouldn't dictate our charitable giving, Vox.com, Vox, Retrieved June 30,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https://www.vox.com/2014/8/20/6040435/als-ice-bucket-challenge-and-why-we-give-to-charity-donate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 Association, Alsa.org, Who Gets ALS?, Retrieved June 29,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http://webco.alsa.org/site/PageServer/?pagename=CO_1_WhoGets.html#:~:text=Approximately%205%2C000%20people%20in%20the,ALS%20at%20any%20given%20time</a:t>
            </a:r>
            <a:endParaRPr b="0" i="0" sz="10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/>
          <p:nvPr>
            <p:ph type="title"/>
          </p:nvPr>
        </p:nvSpPr>
        <p:spPr>
          <a:xfrm>
            <a:off x="539552" y="87474"/>
            <a:ext cx="8382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Citations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Under the Hood&lt;br /&gt;Infrastructure of Database&lt;br /&gt;Implementations in which we are going to learn&lt;br /&gt;" id="413" name="Google Shape;413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asic of Access 2007&lt;br /&gt;" id="414" name="Google Shape;414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on’t panic! You’ll soon be familiar with it.&lt;br /&gt;Microsoft Office Access 2007&lt;br /&gt;" id="415" name="Google Shape;415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Field Types (1/2)&lt;br /&gt;" id="416" name="Google Shape;416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Field Types (2/2)&lt;br /&gt;" id="417" name="Google Shape;417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asic Operations of Database&lt;br /&gt;" id="418" name="Google Shape;418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tructured Query Language (SQL)&lt;br /&gt;Defines methods to manipulate database&lt;br /&gt;Attempt to request something from Databas..." id="419" name="Google Shape;419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&lt;br /&gt;Create new tables and records&lt;br /&gt;Retrieve records from tables&lt;br /&gt;Update tables’ definition and record’s data..." id="420" name="Google Shape;420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Create&lt;br /&gt;INSERT INTO &lt;table_name&gt; (&lt;field_list&gt;)&lt;br /&gt;VALUES (&lt;value_list&gt;);&lt;br /&gt;AutoNumber field must not be i..." id="421" name="Google Shape;421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Create - Example&lt;br /&gt;INSERT INTO students(nisit_id, name, surname)&lt;br /&gt;VALUES (51052744, “Pongsakorn”, “U-chupala..." id="422" name="Google Shape;422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Create - Example&lt;br /&gt;INSERT INTO students(nisit_id, name, surname)&lt;br /&gt;VALUES (51052744, “Pongsakorn”, “U-chupala..." id="423" name="Google Shape;423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Create - Practice&lt;br /&gt;Insert a record with every field specified&lt;br /&gt;" id="424" name="Google Shape;424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&lt;br /&gt;SELECT &lt;select_list&gt; FROM &lt;table_name&gt;&lt;br /&gt;[ WHERE &lt;search_condition&gt; ]&lt;br /&gt;[ ORDER BY &lt;order_expre..." id="425" name="Google Shape;425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&lt;br /&gt;SELECT &lt;select_list&gt; FROM &lt;table_name&gt;&lt;br /&gt;[ WHERE &lt;search_condition&gt; ]&lt;br /&gt;[ ORDER BY &lt;order_expre..." id="426" name="Google Shape;426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&lt;br /&gt;SELECT &lt;select_list&gt; FROM &lt;table_name&gt;&lt;br /&gt;[ WHERE &lt;search_condition&gt; ]&lt;br /&gt;[ ORDER BY &lt;order_expre..." id="427" name="Google Shape;427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 - Example&lt;br /&gt;SELECT name, height FROM students&lt;br /&gt;WHERE height&gt;160&lt;br /&gt;ORDER BY height DESC;&lt;br /&gt;" id="428" name="Google Shape;428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 - Example&lt;br /&gt;SELECT name, height FROM students&lt;br /&gt;WHERE height&gt;160&lt;br /&gt;ORDER BY height DESC;&lt;br /&gt;" id="429" name="Google Shape;429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Retrieve - Practice&lt;br /&gt;Select every record, sort by STU_ID, ascending&lt;br /&gt;Select name, surname and height of eve..." id="430" name="Google Shape;430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Update&lt;br /&gt;UPDATE &lt;table_name&gt; SET &lt;field_value_list&gt;&lt;br /&gt;[ WHERE &lt;search_condition&gt; ];&lt;br /&gt;Update every record ..." id="431" name="Google Shape;431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Update - Example&lt;br /&gt;UPDATE students SET name=“Knight”, surname=“Baron”&lt;br /&gt;WHERE nisit_id=51052744;&lt;br /&gt;" id="432" name="Google Shape;432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Update - Example&lt;br /&gt;UPDATE students SET name=“Knight”, surname=“Baron”&lt;br /&gt;WHERE nisit_id=51052744;&lt;br /&gt;" id="433" name="Google Shape;433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Update - Practice&lt;br /&gt;Update the record that you’ve added earlier with different data&lt;br /&gt;" id="434" name="Google Shape;434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&lt;br /&gt;DELETE FROM &lt;table_name&gt;&lt;br /&gt;WHERE &lt;search_condition&gt; ;&lt;br /&gt;Delete every record that match the search..." id="435" name="Google Shape;435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 - Example&lt;br /&gt;DELETE FROM students&lt;br /&gt;WHERE (nisit_id=51052345) OR (nisit_id=51052744);&lt;br /&gt;" id="436" name="Google Shape;436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 - Example&lt;br /&gt;DELETE FROM students&lt;br /&gt;WHERE (nisit_id=51052345) OR (nisit_id=51052744);&lt;br /&gt;" id="437" name="Google Shape;437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 - Example&lt;br /&gt;DELETE FROM students&lt;br /&gt;WHERE (nisit_id=51052345) OR (nisit_id=51052744);&lt;br /&gt;" id="438" name="Google Shape;438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RUD : Delete - Practice&lt;br /&gt;Delete the record you’ve modified earlier&lt;br /&gt;" id="439" name="Google Shape;439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onclusion&lt;br /&gt;" id="440" name="Google Shape;440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view&lt;br /&gt;Getting to know Database&lt;br /&gt;Definition&lt;br /&gt;Organization&lt;br /&gt;Practicing with Access 2007&lt;br /&gt;Database oper..." id="441" name="Google Shape;441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ease do not hesitate to ask&lt;br /&gt;Any Questions?&lt;br /&gt;" id="442" name="Google Shape;442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uthor: @KnightBaron&lt;br /&gt;Blog: http://aosekai.net/&lt;br /&gt;Email: knightbaron@gmail.com&lt;br /&gt;Thank You!&lt;br /&gt;" id="443" name="Google Shape;443;p32"/>
          <p:cNvSpPr/>
          <p:nvPr/>
        </p:nvSpPr>
        <p:spPr>
          <a:xfrm>
            <a:off x="1403648" y="62753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1403648" y="62753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hen to Use Database? (3/3)&lt;br /&gt;Managing mass amount of information&lt;br /&gt;Sharing Information between many users&lt;br /&gt;Mani..." id="445" name="Google Shape;445;p32"/>
          <p:cNvSpPr/>
          <p:nvPr/>
        </p:nvSpPr>
        <p:spPr>
          <a:xfrm>
            <a:off x="1438573" y="633488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2"/>
          <p:cNvSpPr/>
          <p:nvPr/>
        </p:nvSpPr>
        <p:spPr>
          <a:xfrm>
            <a:off x="335105" y="747788"/>
            <a:ext cx="8352900" cy="3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Fay, Bill. Hospital and Surgery Costs, Debt.org, America's Debt Help Organization, Retrieved June 28,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https://www.debt.org/medical/hospital-surgery-costs/</a:t>
            </a:r>
            <a:endParaRPr b="0" i="0" sz="10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Leonhardt, Megan. Become Debt-Free, CNBC, CNBC Make It, Retrieved June 29,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https://www.cnbc.com/2020/02/13/one-third-of-american-workers-have-medical-debt-and-most-default.html</a:t>
            </a:r>
            <a:endParaRPr b="0" i="0" sz="10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Survey: 79 Million Americans Have Problems with Medical Bills or Debt, Common Wealth Fund,  The Commonwealth Fund Publication, Retrieved June 28, 202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https://www.commonwealthfund.org/publications/newsletter-article/survey-79-million-americans-have-problems-medical-bills-or-debt#:~:text=In%20fact%2C%2041%20percent%20of,medical%20bill%20or%20debt%20problems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Beaton, Thomas. Top 10 Most Expensive Chronic Diseases for Healthcare Payers, Health Payer Intelligence, Health Payer Intelligence, Retrieved June 19,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https://healthpayerintelligence.com/news/top-10-most-expensive-chronic-diseases-for-healthcare-payers</a:t>
            </a:r>
            <a:endParaRPr b="0" i="0" sz="10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Shaw KM, Theis KA, Self-Brown S, Roblin DW, Barker L. Chronic Disease Disparities by County Economic Status and Metropolitan Classification, Behavioral Risk Factor Surveillance System, 2013. Prev Chronic Dis 2016;13:160088. DOI: http://dx.doi.org/10.5888/pcd13.160088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https://www.cdc.gov/pcd/issues/2016/16_0088.htm#tables</a:t>
            </a:r>
            <a:endParaRPr b="0" i="0" sz="10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Charitable Giving Statistics, Nptrust.org, National Philanthropic Trust, Retrieved June 30, 2020 from</a:t>
            </a:r>
            <a:r>
              <a:rPr b="0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/>
              </a:rPr>
              <a:t> </a:t>
            </a:r>
            <a:r>
              <a:rPr b="0" i="0" lang="en" sz="10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www.nptrust.org/philanthropic-resources/charitable-giving-statistics/#:~:text=General%20Philanthropy,a%200.7%25%20increase%20from%202017.&amp;text=Corporate%20giving%20in%202018%20increased,a%205.4%25%20increase%20from%202017.&amp;text=Foundation%20giving%20in%202018%20increased,a%207.3%25%20increase%20from%202017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bf5068cb9_0_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6" name="Google Shape;106;g8bf5068cb9_0_0"/>
          <p:cNvSpPr txBox="1"/>
          <p:nvPr/>
        </p:nvSpPr>
        <p:spPr>
          <a:xfrm>
            <a:off x="474257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8bf5068cb9_0_0"/>
          <p:cNvSpPr txBox="1"/>
          <p:nvPr/>
        </p:nvSpPr>
        <p:spPr>
          <a:xfrm>
            <a:off x="443675" y="1404775"/>
            <a:ext cx="28941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Competitive Analysis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Problem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Analytical Problem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Cleansing &amp; Dashboards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Interpretation of Analysis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Findings &amp; Recommendations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Cost/Benefit Analysis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8bf5068cb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900" y="879450"/>
            <a:ext cx="4648101" cy="426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8bf5068cb9_0_82"/>
          <p:cNvPicPr preferRelativeResize="0"/>
          <p:nvPr/>
        </p:nvPicPr>
        <p:blipFill rotWithShape="1">
          <a:blip r:embed="rId3">
            <a:alphaModFix/>
          </a:blip>
          <a:srcRect b="12810" l="43700" r="6678" t="1558"/>
          <a:stretch/>
        </p:blipFill>
        <p:spPr>
          <a:xfrm>
            <a:off x="4571999" y="705595"/>
            <a:ext cx="4572000" cy="443790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8bf5068cb9_0_82"/>
          <p:cNvSpPr txBox="1"/>
          <p:nvPr>
            <p:ph type="title"/>
          </p:nvPr>
        </p:nvSpPr>
        <p:spPr>
          <a:xfrm>
            <a:off x="221614" y="421983"/>
            <a:ext cx="40452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15" name="Google Shape;115;g8bf5068cb9_0_82"/>
          <p:cNvGrpSpPr/>
          <p:nvPr/>
        </p:nvGrpSpPr>
        <p:grpSpPr>
          <a:xfrm>
            <a:off x="80561" y="1633207"/>
            <a:ext cx="4434153" cy="2922272"/>
            <a:chOff x="58500" y="1869210"/>
            <a:chExt cx="4434153" cy="2922272"/>
          </a:xfrm>
        </p:grpSpPr>
        <p:sp>
          <p:nvSpPr>
            <p:cNvPr id="116" name="Google Shape;116;g8bf5068cb9_0_82"/>
            <p:cNvSpPr/>
            <p:nvPr/>
          </p:nvSpPr>
          <p:spPr>
            <a:xfrm>
              <a:off x="1123616" y="3678842"/>
              <a:ext cx="1246035" cy="1074299"/>
            </a:xfrm>
            <a:custGeom>
              <a:rect b="b" l="l" r="r" t="t"/>
              <a:pathLst>
                <a:path extrusionOk="0" h="1074299" w="1246035">
                  <a:moveTo>
                    <a:pt x="0" y="537150"/>
                  </a:moveTo>
                  <a:lnTo>
                    <a:pt x="268575" y="0"/>
                  </a:lnTo>
                  <a:lnTo>
                    <a:pt x="977460" y="0"/>
                  </a:lnTo>
                  <a:lnTo>
                    <a:pt x="1246035" y="537150"/>
                  </a:lnTo>
                  <a:lnTo>
                    <a:pt x="977460" y="1074299"/>
                  </a:lnTo>
                  <a:lnTo>
                    <a:pt x="268575" y="1074299"/>
                  </a:lnTo>
                  <a:lnTo>
                    <a:pt x="0" y="537150"/>
                  </a:lnTo>
                  <a:close/>
                </a:path>
              </a:pathLst>
            </a:custGeom>
            <a:solidFill>
              <a:srgbClr val="5F7D8B"/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2250" lIns="193350" spcFirstLastPara="1" rIns="193350" wrap="square" tIns="202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Americans </a:t>
              </a:r>
              <a:r>
                <a:rPr b="0" i="0" lang="en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donated</a:t>
              </a: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$42.6 Billion for healthcare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8bf5068cb9_0_82"/>
            <p:cNvSpPr/>
            <p:nvPr/>
          </p:nvSpPr>
          <p:spPr>
            <a:xfrm>
              <a:off x="58500" y="3101814"/>
              <a:ext cx="1245900" cy="1074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>
                <a:alpha val="89020"/>
              </a:schemeClr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E71D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8bf5068cb9_0_82"/>
            <p:cNvSpPr/>
            <p:nvPr/>
          </p:nvSpPr>
          <p:spPr>
            <a:xfrm>
              <a:off x="2185185" y="3089041"/>
              <a:ext cx="1246035" cy="1074299"/>
            </a:xfrm>
            <a:custGeom>
              <a:rect b="b" l="l" r="r" t="t"/>
              <a:pathLst>
                <a:path extrusionOk="0" h="1074299" w="1246035">
                  <a:moveTo>
                    <a:pt x="0" y="537150"/>
                  </a:moveTo>
                  <a:lnTo>
                    <a:pt x="268575" y="0"/>
                  </a:lnTo>
                  <a:lnTo>
                    <a:pt x="977460" y="0"/>
                  </a:lnTo>
                  <a:lnTo>
                    <a:pt x="1246035" y="537150"/>
                  </a:lnTo>
                  <a:lnTo>
                    <a:pt x="977460" y="1074299"/>
                  </a:lnTo>
                  <a:lnTo>
                    <a:pt x="268575" y="1074299"/>
                  </a:lnTo>
                  <a:lnTo>
                    <a:pt x="0" y="537150"/>
                  </a:lnTo>
                  <a:close/>
                </a:path>
              </a:pathLst>
            </a:custGeom>
            <a:solidFill>
              <a:srgbClr val="5F7D8B"/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2250" lIns="193350" spcFirstLastPara="1" rIns="193350" wrap="square" tIns="202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32% of USA’s working population  under medical debt</a:t>
              </a:r>
              <a:r>
                <a:rPr b="0" baseline="30000" i="0" lang="en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8bf5068cb9_0_82"/>
            <p:cNvSpPr/>
            <p:nvPr/>
          </p:nvSpPr>
          <p:spPr>
            <a:xfrm>
              <a:off x="3246753" y="3678842"/>
              <a:ext cx="1245900" cy="1074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>
                <a:alpha val="89020"/>
              </a:schemeClr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8bf5068cb9_0_82"/>
            <p:cNvSpPr/>
            <p:nvPr/>
          </p:nvSpPr>
          <p:spPr>
            <a:xfrm>
              <a:off x="1123616" y="2501796"/>
              <a:ext cx="1246035" cy="1074299"/>
            </a:xfrm>
            <a:custGeom>
              <a:rect b="b" l="l" r="r" t="t"/>
              <a:pathLst>
                <a:path extrusionOk="0" h="1074299" w="1246035">
                  <a:moveTo>
                    <a:pt x="0" y="537150"/>
                  </a:moveTo>
                  <a:lnTo>
                    <a:pt x="268575" y="0"/>
                  </a:lnTo>
                  <a:lnTo>
                    <a:pt x="977460" y="0"/>
                  </a:lnTo>
                  <a:lnTo>
                    <a:pt x="1246035" y="537150"/>
                  </a:lnTo>
                  <a:lnTo>
                    <a:pt x="977460" y="1074299"/>
                  </a:lnTo>
                  <a:lnTo>
                    <a:pt x="268575" y="1074299"/>
                  </a:lnTo>
                  <a:lnTo>
                    <a:pt x="0" y="537150"/>
                  </a:lnTo>
                  <a:close/>
                </a:path>
              </a:pathLst>
            </a:custGeom>
            <a:solidFill>
              <a:srgbClr val="5F7D8B"/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2250" lIns="193350" spcFirstLastPara="1" rIns="193350" wrap="square" tIns="202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USA Spent $3.25 Trillion in 2017 on Healthcare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8bf5068cb9_0_82"/>
            <p:cNvSpPr/>
            <p:nvPr/>
          </p:nvSpPr>
          <p:spPr>
            <a:xfrm>
              <a:off x="2185185" y="1914833"/>
              <a:ext cx="1245900" cy="1074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>
                <a:alpha val="89020"/>
              </a:schemeClr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picture containing dark, standing, looking, sitting&#10;&#10;Description automatically generated" id="122" name="Google Shape;122;g8bf5068cb9_0_82"/>
            <p:cNvPicPr preferRelativeResize="0"/>
            <p:nvPr/>
          </p:nvPicPr>
          <p:blipFill rotWithShape="1">
            <a:blip r:embed="rId4">
              <a:alphaModFix/>
            </a:blip>
            <a:srcRect b="14108" l="24863" r="24478" t="21471"/>
            <a:stretch/>
          </p:blipFill>
          <p:spPr>
            <a:xfrm>
              <a:off x="258362" y="3120173"/>
              <a:ext cx="820951" cy="104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g8bf5068cb9_0_82"/>
            <p:cNvSpPr/>
            <p:nvPr/>
          </p:nvSpPr>
          <p:spPr>
            <a:xfrm>
              <a:off x="271544" y="3068352"/>
              <a:ext cx="188100" cy="162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91D63"/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8bf5068cb9_0_82"/>
            <p:cNvSpPr/>
            <p:nvPr/>
          </p:nvSpPr>
          <p:spPr>
            <a:xfrm>
              <a:off x="1974857" y="3442858"/>
              <a:ext cx="188100" cy="162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91D63"/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8bf5068cb9_0_82"/>
            <p:cNvSpPr/>
            <p:nvPr/>
          </p:nvSpPr>
          <p:spPr>
            <a:xfrm>
              <a:off x="2150126" y="3547611"/>
              <a:ext cx="188100" cy="162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91D63"/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8bf5068cb9_0_82"/>
            <p:cNvSpPr/>
            <p:nvPr/>
          </p:nvSpPr>
          <p:spPr>
            <a:xfrm>
              <a:off x="1969699" y="3640683"/>
              <a:ext cx="188100" cy="162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91D63"/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picture containing dark, piece, sitting, looking&#10;&#10;Description automatically generated" id="127" name="Google Shape;127;g8bf5068cb9_0_82"/>
            <p:cNvPicPr preferRelativeResize="0"/>
            <p:nvPr/>
          </p:nvPicPr>
          <p:blipFill rotWithShape="1">
            <a:blip r:embed="rId5">
              <a:alphaModFix/>
            </a:blip>
            <a:srcRect b="16307" l="28813" r="19751" t="16307"/>
            <a:stretch/>
          </p:blipFill>
          <p:spPr>
            <a:xfrm>
              <a:off x="2438403" y="1928796"/>
              <a:ext cx="799816" cy="1047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g8bf5068cb9_0_82"/>
            <p:cNvSpPr/>
            <p:nvPr/>
          </p:nvSpPr>
          <p:spPr>
            <a:xfrm>
              <a:off x="3026229" y="1869210"/>
              <a:ext cx="188100" cy="162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91D63"/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picture containing cake, grass, fruit, chocolate&#10;&#10;Description automatically generated" id="129" name="Google Shape;129;g8bf5068cb9_0_82"/>
            <p:cNvPicPr preferRelativeResize="0"/>
            <p:nvPr/>
          </p:nvPicPr>
          <p:blipFill rotWithShape="1">
            <a:blip r:embed="rId6">
              <a:alphaModFix/>
            </a:blip>
            <a:srcRect b="-401" l="8702" r="8095" t="0"/>
            <a:stretch/>
          </p:blipFill>
          <p:spPr>
            <a:xfrm>
              <a:off x="3307555" y="3829451"/>
              <a:ext cx="1088233" cy="825894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t" dir="5400000" dist="76200">
                <a:srgbClr val="000000">
                  <a:alpha val="43140"/>
                </a:srgbClr>
              </a:outerShdw>
            </a:effectLst>
          </p:spPr>
        </p:pic>
        <p:sp>
          <p:nvSpPr>
            <p:cNvPr id="130" name="Google Shape;130;g8bf5068cb9_0_82"/>
            <p:cNvSpPr/>
            <p:nvPr/>
          </p:nvSpPr>
          <p:spPr>
            <a:xfrm>
              <a:off x="4091017" y="4629182"/>
              <a:ext cx="188100" cy="162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E91D63"/>
            </a:solidFill>
            <a:ln cap="flat" cmpd="sng" w="25400">
              <a:solidFill>
                <a:srgbClr val="5F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8bf5068cb9_0_103"/>
          <p:cNvPicPr preferRelativeResize="0"/>
          <p:nvPr/>
        </p:nvPicPr>
        <p:blipFill rotWithShape="1">
          <a:blip r:embed="rId3">
            <a:alphaModFix/>
          </a:blip>
          <a:srcRect b="0" l="0" r="0" t="12617"/>
          <a:stretch/>
        </p:blipFill>
        <p:spPr>
          <a:xfrm>
            <a:off x="655500" y="1856600"/>
            <a:ext cx="7449950" cy="305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8bf5068cb9_0_103"/>
          <p:cNvSpPr txBox="1"/>
          <p:nvPr>
            <p:ph type="title"/>
          </p:nvPr>
        </p:nvSpPr>
        <p:spPr>
          <a:xfrm>
            <a:off x="490250" y="156575"/>
            <a:ext cx="80871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Competitive Analysis</a:t>
            </a:r>
            <a:endParaRPr/>
          </a:p>
        </p:txBody>
      </p:sp>
      <p:pic>
        <p:nvPicPr>
          <p:cNvPr id="137" name="Google Shape;137;g8bf5068cb9_0_103"/>
          <p:cNvPicPr preferRelativeResize="0"/>
          <p:nvPr/>
        </p:nvPicPr>
        <p:blipFill rotWithShape="1">
          <a:blip r:embed="rId4">
            <a:alphaModFix/>
          </a:blip>
          <a:srcRect b="15498" l="137" r="13707" t="22825"/>
          <a:stretch/>
        </p:blipFill>
        <p:spPr>
          <a:xfrm>
            <a:off x="5059680" y="2356757"/>
            <a:ext cx="3892731" cy="278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8bf5068cb9_0_103"/>
          <p:cNvPicPr preferRelativeResize="0"/>
          <p:nvPr/>
        </p:nvPicPr>
        <p:blipFill rotWithShape="1">
          <a:blip r:embed="rId3">
            <a:alphaModFix/>
          </a:blip>
          <a:srcRect b="87482" l="17702" r="10914" t="0"/>
          <a:stretch/>
        </p:blipFill>
        <p:spPr>
          <a:xfrm>
            <a:off x="718850" y="1317850"/>
            <a:ext cx="5318225" cy="43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8bf5068cb9_0_103"/>
          <p:cNvSpPr txBox="1"/>
          <p:nvPr>
            <p:ph type="title"/>
          </p:nvPr>
        </p:nvSpPr>
        <p:spPr>
          <a:xfrm>
            <a:off x="445718" y="2191318"/>
            <a:ext cx="1538700" cy="19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1" lang="en" sz="1200">
                <a:solidFill>
                  <a:srgbClr val="FFFFFF"/>
                </a:solidFill>
              </a:rPr>
              <a:t>Breast/Prostate Cancer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40" name="Google Shape;140;g8bf5068cb9_0_103"/>
          <p:cNvSpPr txBox="1"/>
          <p:nvPr>
            <p:ph type="title"/>
          </p:nvPr>
        </p:nvSpPr>
        <p:spPr>
          <a:xfrm>
            <a:off x="445718" y="2812305"/>
            <a:ext cx="1538700" cy="19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1" lang="en" sz="1200">
                <a:solidFill>
                  <a:srgbClr val="FFFFFF"/>
                </a:solidFill>
              </a:rPr>
              <a:t>Heart Disease / Stroke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41" name="Google Shape;141;g8bf5068cb9_0_103"/>
          <p:cNvSpPr txBox="1"/>
          <p:nvPr>
            <p:ph type="title"/>
          </p:nvPr>
        </p:nvSpPr>
        <p:spPr>
          <a:xfrm>
            <a:off x="445718" y="4054280"/>
            <a:ext cx="1538700" cy="19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1" lang="en" sz="1200">
                <a:solidFill>
                  <a:srgbClr val="FFFFFF"/>
                </a:solidFill>
              </a:rPr>
              <a:t>COPD / Asthma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42" name="Google Shape;142;g8bf5068cb9_0_103"/>
          <p:cNvSpPr txBox="1"/>
          <p:nvPr>
            <p:ph type="title"/>
          </p:nvPr>
        </p:nvSpPr>
        <p:spPr>
          <a:xfrm>
            <a:off x="445718" y="3433292"/>
            <a:ext cx="1538700" cy="19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1" lang="en" sz="1200">
                <a:solidFill>
                  <a:srgbClr val="FFFFFF"/>
                </a:solidFill>
              </a:rPr>
              <a:t>Suicide / Mental Health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43" name="Google Shape;143;g8bf5068cb9_0_103"/>
          <p:cNvSpPr txBox="1"/>
          <p:nvPr>
            <p:ph type="title"/>
          </p:nvPr>
        </p:nvSpPr>
        <p:spPr>
          <a:xfrm>
            <a:off x="445718" y="4675267"/>
            <a:ext cx="1538700" cy="19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1" lang="en" sz="1200">
                <a:solidFill>
                  <a:srgbClr val="FFFFFF"/>
                </a:solidFill>
              </a:rPr>
              <a:t>Diabetes</a:t>
            </a:r>
            <a:endParaRPr b="1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bf5068cb9_0_1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149" name="Google Shape;149;g8bf5068cb9_0_115"/>
          <p:cNvSpPr txBox="1"/>
          <p:nvPr>
            <p:ph idx="1" type="body"/>
          </p:nvPr>
        </p:nvSpPr>
        <p:spPr>
          <a:xfrm>
            <a:off x="311700" y="1468825"/>
            <a:ext cx="50310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Scenario: Our client is a US-based big-ticket investor / grants organization, looking to donate to and fund charitable health organizations to generate maximum positive impact on societal health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 sz="2000"/>
              <a:t>Business Question:</a:t>
            </a:r>
            <a:br>
              <a:rPr b="1" lang="en" sz="2000"/>
            </a:br>
            <a:r>
              <a:rPr b="1" lang="en" sz="2000"/>
              <a:t>Which diseases and/or predictive factors should the client focusing on </a:t>
            </a:r>
            <a:br>
              <a:rPr b="1" lang="en" sz="2000"/>
            </a:br>
            <a:r>
              <a:rPr b="1" lang="en" sz="2000"/>
              <a:t>when choosing health charities to fund?</a:t>
            </a:r>
            <a:endParaRPr b="1" sz="2000"/>
          </a:p>
        </p:txBody>
      </p:sp>
      <p:pic>
        <p:nvPicPr>
          <p:cNvPr id="150" name="Google Shape;150;g8bf5068cb9_0_115"/>
          <p:cNvPicPr preferRelativeResize="0"/>
          <p:nvPr/>
        </p:nvPicPr>
        <p:blipFill rotWithShape="1">
          <a:blip r:embed="rId3">
            <a:alphaModFix/>
          </a:blip>
          <a:srcRect b="2287" l="9816" r="11206" t="2392"/>
          <a:stretch/>
        </p:blipFill>
        <p:spPr>
          <a:xfrm>
            <a:off x="5284125" y="488450"/>
            <a:ext cx="3826150" cy="461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bf5068cb9_0_1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Analytical Problem</a:t>
            </a:r>
            <a:endParaRPr/>
          </a:p>
        </p:txBody>
      </p:sp>
      <p:sp>
        <p:nvSpPr>
          <p:cNvPr id="156" name="Google Shape;156;g8bf5068cb9_0_121"/>
          <p:cNvSpPr txBox="1"/>
          <p:nvPr>
            <p:ph idx="1" type="body"/>
          </p:nvPr>
        </p:nvSpPr>
        <p:spPr>
          <a:xfrm>
            <a:off x="311700" y="1468825"/>
            <a:ext cx="48447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1. Identify the top diseases based on the most expensive chronic diseases for healthcare payers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2. Identify the top predictors (risky behaviours and preventative measures) across these top diseases using correlation and regression.</a:t>
            </a:r>
            <a:endParaRPr/>
          </a:p>
        </p:txBody>
      </p:sp>
      <p:pic>
        <p:nvPicPr>
          <p:cNvPr id="157" name="Google Shape;157;g8bf5068cb9_0_121"/>
          <p:cNvPicPr preferRelativeResize="0"/>
          <p:nvPr/>
        </p:nvPicPr>
        <p:blipFill rotWithShape="1">
          <a:blip r:embed="rId3">
            <a:alphaModFix/>
          </a:blip>
          <a:srcRect b="13144" l="19204" r="14936" t="23627"/>
          <a:stretch/>
        </p:blipFill>
        <p:spPr>
          <a:xfrm>
            <a:off x="5052100" y="261550"/>
            <a:ext cx="4091899" cy="392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63" name="Google Shape;163;p10"/>
          <p:cNvSpPr txBox="1"/>
          <p:nvPr>
            <p:ph idx="1" type="body"/>
          </p:nvPr>
        </p:nvSpPr>
        <p:spPr>
          <a:xfrm>
            <a:off x="311700" y="1468825"/>
            <a:ext cx="46323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000"/>
              <a:t>500 Cities Dataset - CDC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Almost 500 US Cities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13 diseases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9 preventative measures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5 unhealthy behaviours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2000"/>
              <a:t>Measure = prevalence</a:t>
            </a:r>
            <a:endParaRPr sz="2000"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6700" y="1606575"/>
            <a:ext cx="3536927" cy="353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2396" y="1106000"/>
            <a:ext cx="2539225" cy="12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